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0" r:id="rId6"/>
    <p:sldId id="261" r:id="rId7"/>
    <p:sldId id="262" r:id="rId8"/>
    <p:sldId id="271" r:id="rId9"/>
    <p:sldId id="263" r:id="rId10"/>
    <p:sldId id="267" r:id="rId11"/>
    <p:sldId id="265" r:id="rId12"/>
    <p:sldId id="270" r:id="rId13"/>
    <p:sldId id="273" r:id="rId14"/>
    <p:sldId id="268" r:id="rId15"/>
    <p:sldId id="269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DC8"/>
    <a:srgbClr val="0F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51CFE-0EB9-42FF-A088-6C71DB2BAD3A}" v="6" dt="2024-07-25T09:13:38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7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3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E68E429-476A-6EDE-838C-8DEC6BFB1C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C16466-D8B9-6F58-A434-2984E2DF92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7F4F-B61B-4CED-930C-58BFD9F68EBC}" type="datetimeFigureOut">
              <a:rPr lang="it-IT" smtClean="0"/>
              <a:t>26/06/2025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922B90D-069F-D0A8-4F55-336F9688CF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6F6237-8FA9-E32F-65D1-26C475084D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B1D97-E438-4F64-A69D-B90C09D919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63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21:11:57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FA7FF-F289-4116-B5DE-9C28C50B0BA6}" type="datetimeFigureOut">
              <a:rPr lang="it-IT" smtClean="0"/>
              <a:t>26/06/2025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E4E98-B33A-4CDE-A63B-55878502BE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562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E4E98-B33A-4CDE-A63B-55878502BE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6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E891-3F79-4D0A-B96D-F92C0C2AE9E7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14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193E8-A300-4E27-955C-A0F53CD23BB1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8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572-205D-40BE-B108-71AB72EE8462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8BFB-24CE-4B80-980C-D79D55ED29CD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7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C120-D16F-4329-AC6E-AC6B53FCB396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1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C392-998F-4874-8425-9B0675BB7DFD}" type="datetime1">
              <a:rPr lang="it-IT" smtClean="0"/>
              <a:t>26/06/2025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4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82A6-024D-4031-B63D-3BA5D00E06DB}" type="datetime1">
              <a:rPr lang="it-IT" smtClean="0"/>
              <a:t>26/06/2025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E443-2B59-4BDD-B5FD-559CBFE43B43}" type="datetime1">
              <a:rPr lang="it-IT" smtClean="0"/>
              <a:t>26/06/2025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93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0B8E-3C51-4281-A753-1D79B93885BD}" type="datetime1">
              <a:rPr lang="it-IT" smtClean="0"/>
              <a:t>26/06/2025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A1B4-CB81-4535-AAC7-7A3E6FD6A8FD}" type="datetime1">
              <a:rPr lang="it-IT" smtClean="0"/>
              <a:t>26/06/2025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70C0-2DD6-4E67-BBBA-D91328493611}" type="datetime1">
              <a:rPr lang="it-IT" smtClean="0"/>
              <a:t>26/06/2025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2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924F-6ACB-4C8F-8C6D-33CFB761D911}" type="datetime1">
              <a:rPr lang="it-IT" smtClean="0"/>
              <a:t>26/06/2025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51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0.png"/><Relationship Id="rId7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271295" y="2277894"/>
            <a:ext cx="8601410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3200" b="1" dirty="0"/>
              <a:t>Train Kinematics Simulation with Real-World Data</a:t>
            </a:r>
            <a:r>
              <a:rPr lang="en-US" sz="3200" dirty="0"/>
              <a:t>: </a:t>
            </a:r>
            <a:r>
              <a:rPr lang="en-US" sz="2800" dirty="0"/>
              <a:t>Trajectory Data Generation</a:t>
            </a:r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FC5B0CC-CE76-9828-B740-CE7457A3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34768"/>
            <a:ext cx="2133600" cy="365125"/>
          </a:xfrm>
        </p:spPr>
        <p:txBody>
          <a:bodyPr/>
          <a:lstStyle/>
          <a:p>
            <a:fld id="{6DE11C3C-84A5-A346-8CE0-29825D2E2D30}" type="slidenum">
              <a:rPr lang="it-IT" smtClean="0"/>
              <a:t>1</a:t>
            </a:fld>
            <a:endParaRPr lang="it-IT" dirty="0"/>
          </a:p>
        </p:txBody>
      </p:sp>
      <p:pic>
        <p:nvPicPr>
          <p:cNvPr id="1030" name="Picture 6" descr="The ReTiS Laboratory">
            <a:extLst>
              <a:ext uri="{FF2B5EF4-FFF2-40B4-BE49-F238E27FC236}">
                <a16:creationId xmlns:a16="http://schemas.microsoft.com/office/drawing/2014/main" id="{7A91BF4D-6194-853B-2650-810099AEF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93" y="365509"/>
            <a:ext cx="2383038" cy="135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A27791EB-75BA-A7E2-82BA-CFB7D260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69" y="365509"/>
            <a:ext cx="1355218" cy="13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">
            <a:extLst>
              <a:ext uri="{FF2B5EF4-FFF2-40B4-BE49-F238E27FC236}">
                <a16:creationId xmlns:a16="http://schemas.microsoft.com/office/drawing/2014/main" id="{C3CBA1C3-FA5F-B6A3-0811-D15514F41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757" y="4046764"/>
            <a:ext cx="192071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/>
              <a:t>Supervisors:</a:t>
            </a:r>
          </a:p>
          <a:p>
            <a:pPr algn="ctr" eaLnBrk="1" hangingPunct="1"/>
            <a:endParaRPr lang="en-US" sz="800" b="1" dirty="0"/>
          </a:p>
          <a:p>
            <a:pPr algn="ctr" eaLnBrk="1" hangingPunct="1"/>
            <a:r>
              <a:rPr lang="it-IT" sz="2000" dirty="0"/>
              <a:t>Giorgio Buttazzo</a:t>
            </a:r>
          </a:p>
          <a:p>
            <a:pPr algn="ctr" eaLnBrk="1" hangingPunct="1"/>
            <a:r>
              <a:rPr lang="it-IT" sz="2000" dirty="0"/>
              <a:t>Federico Nesti</a:t>
            </a:r>
          </a:p>
          <a:p>
            <a:br>
              <a:rPr lang="it-IT" sz="1600" dirty="0"/>
            </a:br>
            <a:endParaRPr lang="it-IT" sz="2800" dirty="0"/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B4E6BBA2-2720-181D-6510-B3B918F49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839" y="4046764"/>
            <a:ext cx="192071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/>
              <a:t>Authors:</a:t>
            </a:r>
          </a:p>
          <a:p>
            <a:pPr algn="ctr" eaLnBrk="1" hangingPunct="1"/>
            <a:endParaRPr lang="en-US" sz="800" b="1" dirty="0"/>
          </a:p>
          <a:p>
            <a:pPr algn="ctr" eaLnBrk="1" hangingPunct="1"/>
            <a:r>
              <a:rPr lang="it-IT" sz="2000" dirty="0"/>
              <a:t>Andrea Vivai</a:t>
            </a:r>
          </a:p>
          <a:p>
            <a:pPr algn="ctr" eaLnBrk="1" hangingPunct="1"/>
            <a:r>
              <a:rPr lang="it-IT" sz="2000" dirty="0"/>
              <a:t>Enea Dragoni</a:t>
            </a:r>
          </a:p>
          <a:p>
            <a:br>
              <a:rPr lang="it-IT" sz="1600" dirty="0"/>
            </a:b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98674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10</a:t>
            </a:fld>
            <a:endParaRPr lang="it-IT"/>
          </a:p>
        </p:txBody>
      </p:sp>
      <p:sp>
        <p:nvSpPr>
          <p:cNvPr id="11" name="CasellaDiTesto 1">
            <a:extLst>
              <a:ext uri="{FF2B5EF4-FFF2-40B4-BE49-F238E27FC236}">
                <a16:creationId xmlns:a16="http://schemas.microsoft.com/office/drawing/2014/main" id="{8139F63A-E9FD-374F-972A-66FF6416A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2271" y="9836"/>
            <a:ext cx="5339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model the back bogie kinematics?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36202-C078-2609-1A0D-D90A26ACBF5A}"/>
              </a:ext>
            </a:extLst>
          </p:cNvPr>
          <p:cNvSpPr txBox="1"/>
          <p:nvPr/>
        </p:nvSpPr>
        <p:spPr>
          <a:xfrm>
            <a:off x="104195" y="1194038"/>
            <a:ext cx="5612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One simple way would be to assume the same speed module for both the front and the back bogie, but this would cause errors during curves, as shown here: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38C77F1-2C22-4BB5-E683-124EAA94FB6B}"/>
              </a:ext>
            </a:extLst>
          </p:cNvPr>
          <p:cNvGrpSpPr/>
          <p:nvPr/>
        </p:nvGrpSpPr>
        <p:grpSpPr>
          <a:xfrm>
            <a:off x="5837518" y="766433"/>
            <a:ext cx="3106256" cy="1608432"/>
            <a:chOff x="5309615" y="670254"/>
            <a:chExt cx="3529586" cy="1984622"/>
          </a:xfrm>
        </p:grpSpPr>
        <p:pic>
          <p:nvPicPr>
            <p:cNvPr id="4" name="Immagine 3" descr="Immagine che contiene testo, calligrafia, linea, Carattere&#10;&#10;Descrizione generata automaticamente">
              <a:extLst>
                <a:ext uri="{FF2B5EF4-FFF2-40B4-BE49-F238E27FC236}">
                  <a16:creationId xmlns:a16="http://schemas.microsoft.com/office/drawing/2014/main" id="{3DF35FB1-6714-AD02-09CA-DF7FCF31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9615" y="688258"/>
              <a:ext cx="3529586" cy="1966618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747F769-EC45-6A1F-05B0-44362B2328AA}"/>
                </a:ext>
              </a:extLst>
            </p:cNvPr>
            <p:cNvSpPr txBox="1"/>
            <p:nvPr/>
          </p:nvSpPr>
          <p:spPr>
            <a:xfrm>
              <a:off x="5482238" y="670254"/>
              <a:ext cx="860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</a:t>
              </a:r>
              <a:endParaRPr lang="it-IT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C7BF24-A03C-2703-0586-6AE381A40ED7}"/>
              </a:ext>
            </a:extLst>
          </p:cNvPr>
          <p:cNvSpPr txBox="1"/>
          <p:nvPr/>
        </p:nvSpPr>
        <p:spPr>
          <a:xfrm>
            <a:off x="96949" y="2749306"/>
            <a:ext cx="56121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To eliminate this error, the following algorithm was implemented:</a:t>
            </a:r>
          </a:p>
          <a:p>
            <a:pPr algn="just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 Starting from the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Light"/>
              </a:rPr>
              <a:t>current position of the front bogie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and the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Gill Sans Light"/>
              </a:rPr>
              <a:t>past position of the back bogie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, we assume an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Gill Sans Light"/>
              </a:rPr>
              <a:t>advancement upper and lower bound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for the back bogie, defining a railroad section.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 The chosen railroad section is iteratively halved, and the distance between the </a:t>
            </a:r>
            <a:r>
              <a:rPr lang="en-US" sz="1600" dirty="0">
                <a:solidFill>
                  <a:srgbClr val="D33DC8"/>
                </a:solidFill>
                <a:latin typeface="Gill Sans Light"/>
              </a:rPr>
              <a:t>centroid of each half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and the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Light"/>
              </a:rPr>
              <a:t>front bogie position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is calculated: the distance closer to the real cart length is chosen to be halved again until a stop criterion is met, and the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/>
              </a:rPr>
              <a:t>centroid of the current section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is returned as the back bogie position.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u="sng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 The algorithm is then repeated with a new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Light"/>
              </a:rPr>
              <a:t>front bogie position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</a:rPr>
              <a:t>.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E550E85-B3F7-2646-4C01-4C1A71CA3885}"/>
              </a:ext>
            </a:extLst>
          </p:cNvPr>
          <p:cNvGrpSpPr/>
          <p:nvPr/>
        </p:nvGrpSpPr>
        <p:grpSpPr>
          <a:xfrm>
            <a:off x="5791045" y="2517528"/>
            <a:ext cx="3606452" cy="3785263"/>
            <a:chOff x="5709145" y="2534700"/>
            <a:chExt cx="3606452" cy="3785263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815BE4D-89ED-F3DD-B87A-558CAEEE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145" y="2534700"/>
              <a:ext cx="2738344" cy="3756767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1AE51A98-D04D-8CFC-2D1B-1804021FFB9D}"/>
                </a:ext>
              </a:extLst>
            </p:cNvPr>
            <p:cNvSpPr txBox="1"/>
            <p:nvPr/>
          </p:nvSpPr>
          <p:spPr>
            <a:xfrm>
              <a:off x="6553728" y="3960051"/>
              <a:ext cx="22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CURRENT FRONT POSITION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C305E5C1-24BA-7BB8-E636-C074AE80A8FD}"/>
                </a:ext>
              </a:extLst>
            </p:cNvPr>
            <p:cNvSpPr txBox="1"/>
            <p:nvPr/>
          </p:nvSpPr>
          <p:spPr>
            <a:xfrm>
              <a:off x="6577253" y="4312593"/>
              <a:ext cx="22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PAST BACK POSITION</a:t>
              </a: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1F96D202-1595-9530-D4B2-8080E6E0D7E7}"/>
                </a:ext>
              </a:extLst>
            </p:cNvPr>
            <p:cNvSpPr txBox="1"/>
            <p:nvPr/>
          </p:nvSpPr>
          <p:spPr>
            <a:xfrm>
              <a:off x="6553728" y="4639501"/>
              <a:ext cx="2484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CURRENT BACK POSITION GUESS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2221B81-F245-FB78-A675-109925FEC37A}"/>
                </a:ext>
              </a:extLst>
            </p:cNvPr>
            <p:cNvSpPr txBox="1"/>
            <p:nvPr/>
          </p:nvSpPr>
          <p:spPr>
            <a:xfrm>
              <a:off x="6553728" y="4990247"/>
              <a:ext cx="236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BACK POSITION GUESS BOUND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D9335ED-B810-AA73-5C71-786BA4255F43}"/>
                </a:ext>
              </a:extLst>
            </p:cNvPr>
            <p:cNvSpPr txBox="1"/>
            <p:nvPr/>
          </p:nvSpPr>
          <p:spPr>
            <a:xfrm>
              <a:off x="6577252" y="5341472"/>
              <a:ext cx="236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CALCULATED DISTANCE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99FD79E6-0E4C-EE2A-1466-E58943DFAF4F}"/>
                </a:ext>
              </a:extLst>
            </p:cNvPr>
            <p:cNvSpPr txBox="1"/>
            <p:nvPr/>
          </p:nvSpPr>
          <p:spPr>
            <a:xfrm>
              <a:off x="6577253" y="5707047"/>
              <a:ext cx="2738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CURRENT BACK POS. (UNKNOWN)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C17B815-2371-0B9E-99EC-1992E9061BE1}"/>
                </a:ext>
              </a:extLst>
            </p:cNvPr>
            <p:cNvSpPr txBox="1"/>
            <p:nvPr/>
          </p:nvSpPr>
          <p:spPr>
            <a:xfrm>
              <a:off x="6574553" y="6042964"/>
              <a:ext cx="236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Light"/>
                </a:rPr>
                <a:t>HALF BOUND 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59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11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FDE696-F62F-2B0B-EB0D-02566B36D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/>
          <a:stretch/>
        </p:blipFill>
        <p:spPr>
          <a:xfrm>
            <a:off x="1664042" y="693062"/>
            <a:ext cx="5815916" cy="27899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4A4CE5-FAD7-FB42-44F1-C3786778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87" y="3482980"/>
            <a:ext cx="5885671" cy="2829579"/>
          </a:xfrm>
          <a:prstGeom prst="rect">
            <a:avLst/>
          </a:prstGeom>
        </p:spPr>
      </p:pic>
      <p:sp>
        <p:nvSpPr>
          <p:cNvPr id="11" name="CasellaDiTesto 1">
            <a:extLst>
              <a:ext uri="{FF2B5EF4-FFF2-40B4-BE49-F238E27FC236}">
                <a16:creationId xmlns:a16="http://schemas.microsoft.com/office/drawing/2014/main" id="{8139F63A-E9FD-374F-972A-66FF6416A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199" y="-15101"/>
            <a:ext cx="41276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Cartesian Data - Cart Center</a:t>
            </a:r>
          </a:p>
          <a:p>
            <a:pPr eaLnBrk="1" hangingPunct="1"/>
            <a:endParaRPr lang="it-IT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2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3451552" y="14560"/>
            <a:ext cx="22408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Animations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12</a:t>
            </a:fld>
            <a:endParaRPr lang="it-IT"/>
          </a:p>
        </p:txBody>
      </p:sp>
      <p:pic>
        <p:nvPicPr>
          <p:cNvPr id="3" name="20240724-1844-42.7447935">
            <a:hlinkClick r:id="" action="ppaction://media"/>
            <a:extLst>
              <a:ext uri="{FF2B5EF4-FFF2-40B4-BE49-F238E27FC236}">
                <a16:creationId xmlns:a16="http://schemas.microsoft.com/office/drawing/2014/main" id="{ED0DB8AA-6935-1FEF-C80B-D181E52DE7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-699" b="-699"/>
          <a:stretch/>
        </p:blipFill>
        <p:spPr>
          <a:xfrm>
            <a:off x="577968" y="684000"/>
            <a:ext cx="2766870" cy="5220000"/>
          </a:xfrm>
          <a:prstGeom prst="rect">
            <a:avLst/>
          </a:prstGeom>
        </p:spPr>
      </p:pic>
      <p:pic>
        <p:nvPicPr>
          <p:cNvPr id="4" name="20240724-1850-49.1107934">
            <a:hlinkClick r:id="" action="ppaction://media"/>
            <a:extLst>
              <a:ext uri="{FF2B5EF4-FFF2-40B4-BE49-F238E27FC236}">
                <a16:creationId xmlns:a16="http://schemas.microsoft.com/office/drawing/2014/main" id="{52C0F136-C62E-D6DE-B1E4-0BEBE07663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74161" y="612178"/>
            <a:ext cx="4491872" cy="52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3997567" y="138602"/>
            <a:ext cx="10374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 dirty="0"/>
              <a:t>Steps: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927E433-E152-915D-9B79-4042C335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2</a:t>
            </a:fld>
            <a:endParaRPr lang="it-IT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7BFD7001-EA59-D49E-B43E-F2E7CA6D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879060"/>
            <a:ext cx="8006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1. </a:t>
            </a:r>
            <a:r>
              <a:rPr lang="en-US" sz="2400" dirty="0"/>
              <a:t>Used OpenStreetMaps (OSM) to extract railway tracks and maximum speed data. </a:t>
            </a:r>
            <a:endParaRPr lang="it-IT" sz="2400" dirty="0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9C89125E-E7F8-8964-529F-8D470C915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3308199"/>
            <a:ext cx="800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3. </a:t>
            </a:r>
            <a:r>
              <a:rPr lang="en-US" sz="2400" dirty="0"/>
              <a:t>Modeled the train with a double carriage dynamic system, obtaining positions velocities, accelerations, orientation, and angular velocity ground-truth data.</a:t>
            </a:r>
            <a:endParaRPr lang="it-IT" sz="24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211DB77D-3336-0946-2E92-CB6F4995C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2094221"/>
            <a:ext cx="8006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Calculated the desired speed profile while including maximum acceleration and jerk constraints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CEE235E3-23B2-FD64-4BC9-C7F90EA6F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4886947"/>
            <a:ext cx="8006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4. </a:t>
            </a:r>
            <a:r>
              <a:rPr lang="en-US" sz="2400" dirty="0"/>
              <a:t>Simulated IMU readings (accelerometer and gyroscope) based on the ground-truth values.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5004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1D3740-BA20-7EC2-AEFA-8042A90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3</a:t>
            </a:fld>
            <a:endParaRPr lang="it-IT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39F291C-1423-4A5E-1393-8E76845A8E25}"/>
              </a:ext>
            </a:extLst>
          </p:cNvPr>
          <p:cNvGrpSpPr/>
          <p:nvPr/>
        </p:nvGrpSpPr>
        <p:grpSpPr>
          <a:xfrm>
            <a:off x="1846240" y="5344902"/>
            <a:ext cx="6550508" cy="965198"/>
            <a:chOff x="2198112" y="300928"/>
            <a:chExt cx="4687307" cy="947076"/>
          </a:xfrm>
        </p:grpSpPr>
        <p:sp>
          <p:nvSpPr>
            <p:cNvPr id="9" name="CasellaDiTesto 1"/>
            <p:cNvSpPr txBox="1">
              <a:spLocks/>
            </p:cNvSpPr>
            <p:nvPr/>
          </p:nvSpPr>
          <p:spPr bwMode="auto">
            <a:xfrm>
              <a:off x="2198112" y="582251"/>
              <a:ext cx="4687307" cy="392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1pPr>
              <a:lvl2pPr marL="742950" indent="-28575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2pPr>
              <a:lvl3pPr marL="11430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3pPr>
              <a:lvl4pPr marL="16002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4pPr>
              <a:lvl5pPr marL="20574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9pPr>
            </a:lstStyle>
            <a:p>
              <a:pPr eaLnBrk="1" hangingPunct="1"/>
              <a:r>
                <a:rPr lang="it-IT" sz="2000" b="0" i="0" dirty="0">
                  <a:effectLst/>
                  <a:highlight>
                    <a:srgbClr val="FFFFFF"/>
                  </a:highlight>
                  <a:latin typeface="system-ui"/>
                </a:rPr>
                <a:t> </a:t>
              </a:r>
              <a:r>
                <a:rPr lang="it-IT" sz="20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itka Small Semibold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https://www.openstreetmap.org</a:t>
              </a:r>
              <a:r>
                <a:rPr lang="it-IT" sz="20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itka Small Semibold" pitchFamily="2" charset="0"/>
                </a:rPr>
                <a:t>.</a:t>
              </a:r>
              <a:endParaRPr lang="it-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Small Semibold" pitchFamily="2" charset="0"/>
              </a:endParaRPr>
            </a:p>
          </p:txBody>
        </p:sp>
        <p:pic>
          <p:nvPicPr>
            <p:cNvPr id="3074" name="Picture 2" descr="Come iniziare a mappare con OpenStreetMaps | Paolo Montevecchi">
              <a:extLst>
                <a:ext uri="{FF2B5EF4-FFF2-40B4-BE49-F238E27FC236}">
                  <a16:creationId xmlns:a16="http://schemas.microsoft.com/office/drawing/2014/main" id="{67B5B646-DE1A-7C13-7290-28C26C27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2143" y="300928"/>
              <a:ext cx="877252" cy="94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96A9B324-FC02-CC12-E40E-77343C4BA0A7}"/>
              </a:ext>
            </a:extLst>
          </p:cNvPr>
          <p:cNvGrpSpPr/>
          <p:nvPr/>
        </p:nvGrpSpPr>
        <p:grpSpPr>
          <a:xfrm>
            <a:off x="308435" y="760317"/>
            <a:ext cx="9134521" cy="4422269"/>
            <a:chOff x="318267" y="483023"/>
            <a:chExt cx="9134521" cy="4422269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9036F752-98C8-7E5A-0956-0794FAEE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089" t="9021" r="13497" b="29813"/>
            <a:stretch/>
          </p:blipFill>
          <p:spPr>
            <a:xfrm>
              <a:off x="3105524" y="858784"/>
              <a:ext cx="3002537" cy="2925866"/>
            </a:xfrm>
            <a:prstGeom prst="rect">
              <a:avLst/>
            </a:prstGeom>
          </p:spPr>
        </p:pic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3D0CE3DD-FD6B-B56B-1DB3-D0F3C2BE28C6}"/>
                </a:ext>
              </a:extLst>
            </p:cNvPr>
            <p:cNvGrpSpPr/>
            <p:nvPr/>
          </p:nvGrpSpPr>
          <p:grpSpPr>
            <a:xfrm>
              <a:off x="318267" y="483023"/>
              <a:ext cx="9134521" cy="4422269"/>
              <a:chOff x="318267" y="483023"/>
              <a:chExt cx="9134521" cy="4422269"/>
            </a:xfrm>
          </p:grpSpPr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852FD356-B40E-7BCF-968F-98242C08E705}"/>
                  </a:ext>
                </a:extLst>
              </p:cNvPr>
              <p:cNvGrpSpPr/>
              <p:nvPr/>
            </p:nvGrpSpPr>
            <p:grpSpPr>
              <a:xfrm>
                <a:off x="318267" y="483023"/>
                <a:ext cx="2659584" cy="4166698"/>
                <a:chOff x="339993" y="1690137"/>
                <a:chExt cx="2441574" cy="4093294"/>
              </a:xfrm>
            </p:grpSpPr>
            <p:pic>
              <p:nvPicPr>
                <p:cNvPr id="4" name="Immagine 3" descr="Immagine che contiene testo, mappa, diagramma&#10;&#10;Descrizione generata automaticamente">
                  <a:extLst>
                    <a:ext uri="{FF2B5EF4-FFF2-40B4-BE49-F238E27FC236}">
                      <a16:creationId xmlns:a16="http://schemas.microsoft.com/office/drawing/2014/main" id="{4E19169A-A919-2D54-053A-809F72899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5512" r="6784"/>
                <a:stretch/>
              </p:blipFill>
              <p:spPr>
                <a:xfrm>
                  <a:off x="457200" y="2058262"/>
                  <a:ext cx="1775137" cy="3725169"/>
                </a:xfrm>
                <a:prstGeom prst="rect">
                  <a:avLst/>
                </a:prstGeom>
              </p:spPr>
            </p:pic>
            <p:sp>
              <p:nvSpPr>
                <p:cNvPr id="23" name="CasellaDiTesto 1">
                  <a:extLst>
                    <a:ext uri="{FF2B5EF4-FFF2-40B4-BE49-F238E27FC236}">
                      <a16:creationId xmlns:a16="http://schemas.microsoft.com/office/drawing/2014/main" id="{A7CB924F-E9DE-C1E2-2A9D-00CA80016B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9993" y="1690137"/>
                  <a:ext cx="244157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1pPr>
                  <a:lvl2pPr marL="742950" indent="-28575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2pPr>
                  <a:lvl3pPr marL="11430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3pPr>
                  <a:lvl4pPr marL="16002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4pPr>
                  <a:lvl5pPr marL="20574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9pPr>
                </a:lstStyle>
                <a:p>
                  <a:pPr eaLnBrk="1" hangingPunct="1"/>
                  <a:r>
                    <a:rPr lang="it-IT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Choosed the desired area</a:t>
                  </a:r>
                </a:p>
              </p:txBody>
            </p:sp>
          </p:grpSp>
          <p:sp>
            <p:nvSpPr>
              <p:cNvPr id="24" name="CasellaDiTesto 1">
                <a:extLst>
                  <a:ext uri="{FF2B5EF4-FFF2-40B4-BE49-F238E27FC236}">
                    <a16:creationId xmlns:a16="http://schemas.microsoft.com/office/drawing/2014/main" id="{740E8FAA-50C3-8E0C-2718-5E21661A8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6077" y="489094"/>
                <a:ext cx="324906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1pPr>
                <a:lvl2pPr marL="742950" indent="-28575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2pPr>
                <a:lvl3pPr marL="11430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3pPr>
                <a:lvl4pPr marL="16002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4pPr>
                <a:lvl5pPr marL="20574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9pPr>
              </a:lstStyle>
              <a:p>
                <a:pPr eaLnBrk="1" hangingPunct="1"/>
                <a:r>
                  <a:rPr lang="it-IT" sz="1600" dirty="0"/>
                  <a:t>Parsed the corresponding XML file </a:t>
                </a:r>
              </a:p>
            </p:txBody>
          </p: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D717C914-6581-73DF-8B99-7AACDFF1ADC5}"/>
                  </a:ext>
                </a:extLst>
              </p:cNvPr>
              <p:cNvGrpSpPr/>
              <p:nvPr/>
            </p:nvGrpSpPr>
            <p:grpSpPr>
              <a:xfrm>
                <a:off x="6663445" y="489094"/>
                <a:ext cx="2789343" cy="4416198"/>
                <a:chOff x="6780232" y="1649425"/>
                <a:chExt cx="2569024" cy="4244071"/>
              </a:xfrm>
            </p:grpSpPr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775CFA6-02BB-70A1-0E31-FD036A991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460" r="7615"/>
                <a:stretch/>
              </p:blipFill>
              <p:spPr>
                <a:xfrm>
                  <a:off x="6780232" y="1908195"/>
                  <a:ext cx="1873911" cy="3985301"/>
                </a:xfrm>
                <a:prstGeom prst="rect">
                  <a:avLst/>
                </a:prstGeom>
              </p:spPr>
            </p:pic>
            <p:sp>
              <p:nvSpPr>
                <p:cNvPr id="27" name="CasellaDiTesto 1">
                  <a:extLst>
                    <a:ext uri="{FF2B5EF4-FFF2-40B4-BE49-F238E27FC236}">
                      <a16:creationId xmlns:a16="http://schemas.microsoft.com/office/drawing/2014/main" id="{4A22E4A3-80AB-3CD1-6DBB-ED9C02454D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50040" y="1649425"/>
                  <a:ext cx="2499216" cy="325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1pPr>
                  <a:lvl2pPr marL="742950" indent="-28575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2pPr>
                  <a:lvl3pPr marL="11430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3pPr>
                  <a:lvl4pPr marL="16002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4pPr>
                  <a:lvl5pPr marL="20574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9pPr>
                </a:lstStyle>
                <a:p>
                  <a:pPr eaLnBrk="1" hangingPunct="1"/>
                  <a:r>
                    <a:rPr lang="it-IT" sz="1600" dirty="0"/>
                    <a:t>Generated the railroad</a:t>
                  </a:r>
                </a:p>
              </p:txBody>
            </p:sp>
          </p:grpSp>
        </p:grpSp>
      </p:grp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F42AA478-D035-057E-04E5-4AC716C5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508" y="8411"/>
            <a:ext cx="3002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Railroad Generation:</a:t>
            </a:r>
          </a:p>
        </p:txBody>
      </p:sp>
    </p:spTree>
    <p:extLst>
      <p:ext uri="{BB962C8B-B14F-4D97-AF65-F5344CB8AC3E}">
        <p14:creationId xmlns:p14="http://schemas.microsoft.com/office/powerpoint/2010/main" val="365742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117987" y="5241295"/>
            <a:ext cx="88981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sz="2000" dirty="0"/>
              <a:t>In the real world, train dynamics follow a desired speed profile created by a human, not the maximum speed profile. The profile generator also provides safety margins by decelerating automatically beforehand to compensate for any train delays.</a:t>
            </a:r>
            <a:endParaRPr lang="it-IT" sz="20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A9492A0-4731-101D-D337-CA8BD7C0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8"/>
          <a:stretch/>
        </p:blipFill>
        <p:spPr>
          <a:xfrm>
            <a:off x="117987" y="647960"/>
            <a:ext cx="6427518" cy="4540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">
                <a:extLst>
                  <a:ext uri="{FF2B5EF4-FFF2-40B4-BE49-F238E27FC236}">
                    <a16:creationId xmlns:a16="http://schemas.microsoft.com/office/drawing/2014/main" id="{55457378-0B68-E4DD-0BF5-F93F92B500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53200" y="1915341"/>
                <a:ext cx="2220292" cy="2000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1pPr>
                <a:lvl2pPr marL="742950" indent="-28575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2pPr>
                <a:lvl3pPr marL="11430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3pPr>
                <a:lvl4pPr marL="16002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4pPr>
                <a:lvl5pPr marL="2057400" indent="-228600" eaLnBrk="0" hangingPunct="0"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414141"/>
                    </a:solidFill>
                    <a:latin typeface="Gill Sans Light" charset="0"/>
                    <a:ea typeface="ヒラギノ角ゴ ProN W3" charset="0"/>
                    <a:cs typeface="ヒラギノ角ゴ ProN W3" charset="0"/>
                    <a:sym typeface="Gill Sans Light" charset="0"/>
                  </a:defRPr>
                </a:lvl9pPr>
              </a:lstStyle>
              <a:p>
                <a:pPr algn="ctr" eaLnBrk="1" hangingPunct="1"/>
                <a:r>
                  <a:rPr lang="it-IT" sz="2000" dirty="0"/>
                  <a:t>Train constraints: </a:t>
                </a:r>
              </a:p>
              <a:p>
                <a:pPr algn="ctr" eaLnBrk="1" hangingPunct="1"/>
                <a:endParaRPr lang="it-IT" sz="2000" dirty="0"/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/>
              </a:p>
              <a:p>
                <a:pPr algn="ctr" eaLnBrk="1" hangingPunct="1"/>
                <a:endParaRPr lang="it-IT" sz="2000" dirty="0"/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 dirty="0"/>
              </a:p>
              <a:p>
                <a:pPr eaLnBrk="1" hangingPunct="1"/>
                <a:endParaRPr lang="it-IT" sz="2400" dirty="0"/>
              </a:p>
            </p:txBody>
          </p:sp>
        </mc:Choice>
        <mc:Fallback xmlns="">
          <p:sp>
            <p:nvSpPr>
              <p:cNvPr id="10" name="CasellaDiTesto 1">
                <a:extLst>
                  <a:ext uri="{FF2B5EF4-FFF2-40B4-BE49-F238E27FC236}">
                    <a16:creationId xmlns:a16="http://schemas.microsoft.com/office/drawing/2014/main" id="{55457378-0B68-E4DD-0BF5-F93F92B5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3200" y="1915341"/>
                <a:ext cx="2220292" cy="2000548"/>
              </a:xfrm>
              <a:prstGeom prst="rect">
                <a:avLst/>
              </a:prstGeom>
              <a:blipFill>
                <a:blip r:embed="rId4"/>
                <a:stretch>
                  <a:fillRect t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1">
            <a:extLst>
              <a:ext uri="{FF2B5EF4-FFF2-40B4-BE49-F238E27FC236}">
                <a16:creationId xmlns:a16="http://schemas.microsoft.com/office/drawing/2014/main" id="{CFF3BA23-131D-83ED-1BEA-883185A24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279" y="9836"/>
            <a:ext cx="30376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Desired speed setpoint:</a:t>
            </a:r>
          </a:p>
        </p:txBody>
      </p:sp>
    </p:spTree>
    <p:extLst>
      <p:ext uri="{BB962C8B-B14F-4D97-AF65-F5344CB8AC3E}">
        <p14:creationId xmlns:p14="http://schemas.microsoft.com/office/powerpoint/2010/main" val="141605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ruppo 1071">
            <a:extLst>
              <a:ext uri="{FF2B5EF4-FFF2-40B4-BE49-F238E27FC236}">
                <a16:creationId xmlns:a16="http://schemas.microsoft.com/office/drawing/2014/main" id="{76BF1995-A4D5-A623-48EB-18FB7F16359A}"/>
              </a:ext>
            </a:extLst>
          </p:cNvPr>
          <p:cNvGrpSpPr/>
          <p:nvPr/>
        </p:nvGrpSpPr>
        <p:grpSpPr>
          <a:xfrm>
            <a:off x="3453529" y="582850"/>
            <a:ext cx="6547231" cy="5115173"/>
            <a:chOff x="3500284" y="688259"/>
            <a:chExt cx="6670574" cy="5274146"/>
          </a:xfrm>
        </p:grpSpPr>
        <p:grpSp>
          <p:nvGrpSpPr>
            <p:cNvPr id="1071" name="Gruppo 1070">
              <a:extLst>
                <a:ext uri="{FF2B5EF4-FFF2-40B4-BE49-F238E27FC236}">
                  <a16:creationId xmlns:a16="http://schemas.microsoft.com/office/drawing/2014/main" id="{0773B1D2-F97E-7CEA-EB02-EE5B7B6BC025}"/>
                </a:ext>
              </a:extLst>
            </p:cNvPr>
            <p:cNvGrpSpPr/>
            <p:nvPr/>
          </p:nvGrpSpPr>
          <p:grpSpPr>
            <a:xfrm>
              <a:off x="3500284" y="688259"/>
              <a:ext cx="6670574" cy="5274146"/>
              <a:chOff x="3358733" y="613535"/>
              <a:chExt cx="6812125" cy="5348868"/>
            </a:xfrm>
          </p:grpSpPr>
          <p:grpSp>
            <p:nvGrpSpPr>
              <p:cNvPr id="1070" name="Gruppo 1069">
                <a:extLst>
                  <a:ext uri="{FF2B5EF4-FFF2-40B4-BE49-F238E27FC236}">
                    <a16:creationId xmlns:a16="http://schemas.microsoft.com/office/drawing/2014/main" id="{859A02AB-1DE1-EE3C-DBC6-0D9B17D881FA}"/>
                  </a:ext>
                </a:extLst>
              </p:cNvPr>
              <p:cNvGrpSpPr/>
              <p:nvPr/>
            </p:nvGrpSpPr>
            <p:grpSpPr>
              <a:xfrm>
                <a:off x="3358733" y="613535"/>
                <a:ext cx="6812125" cy="5348868"/>
                <a:chOff x="3116827" y="738631"/>
                <a:chExt cx="7002960" cy="5524346"/>
              </a:xfrm>
            </p:grpSpPr>
            <p:grpSp>
              <p:nvGrpSpPr>
                <p:cNvPr id="1036" name="Gruppo 1035">
                  <a:extLst>
                    <a:ext uri="{FF2B5EF4-FFF2-40B4-BE49-F238E27FC236}">
                      <a16:creationId xmlns:a16="http://schemas.microsoft.com/office/drawing/2014/main" id="{0EE5FF0A-91A1-5645-205F-8AEA7A8220F8}"/>
                    </a:ext>
                  </a:extLst>
                </p:cNvPr>
                <p:cNvGrpSpPr/>
                <p:nvPr/>
              </p:nvGrpSpPr>
              <p:grpSpPr>
                <a:xfrm>
                  <a:off x="3116827" y="738631"/>
                  <a:ext cx="7002960" cy="5524346"/>
                  <a:chOff x="3246879" y="839965"/>
                  <a:chExt cx="6760667" cy="5337060"/>
                </a:xfrm>
              </p:grpSpPr>
              <p:pic>
                <p:nvPicPr>
                  <p:cNvPr id="50" name="Immagine 49">
                    <a:extLst>
                      <a:ext uri="{FF2B5EF4-FFF2-40B4-BE49-F238E27FC236}">
                        <a16:creationId xmlns:a16="http://schemas.microsoft.com/office/drawing/2014/main" id="{816B5BA2-1801-E4F0-AFFE-9B79913EE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2628" r="4284"/>
                  <a:stretch/>
                </p:blipFill>
                <p:spPr>
                  <a:xfrm>
                    <a:off x="3246879" y="839965"/>
                    <a:ext cx="5362156" cy="5322823"/>
                  </a:xfrm>
                  <a:prstGeom prst="rect">
                    <a:avLst/>
                  </a:prstGeom>
                </p:spPr>
              </p:pic>
              <p:sp>
                <p:nvSpPr>
                  <p:cNvPr id="52" name="CasellaDiTesto 1">
                    <a:extLst>
                      <a:ext uri="{FF2B5EF4-FFF2-40B4-BE49-F238E27FC236}">
                        <a16:creationId xmlns:a16="http://schemas.microsoft.com/office/drawing/2014/main" id="{ED3B5AF8-012C-2434-220C-990A984AD4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04263" y="3454777"/>
                    <a:ext cx="3989656" cy="3276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PAST MAX SPEED</a:t>
                    </a:r>
                  </a:p>
                </p:txBody>
              </p:sp>
              <p:sp>
                <p:nvSpPr>
                  <p:cNvPr id="53" name="CasellaDiTesto 1">
                    <a:extLst>
                      <a:ext uri="{FF2B5EF4-FFF2-40B4-BE49-F238E27FC236}">
                        <a16:creationId xmlns:a16="http://schemas.microsoft.com/office/drawing/2014/main" id="{003BDA36-10FF-6461-4AC7-8921C4ACAE6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04263" y="3932431"/>
                    <a:ext cx="3989656" cy="3322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CURRENT MAX SPEED</a:t>
                    </a:r>
                  </a:p>
                </p:txBody>
              </p:sp>
              <p:sp>
                <p:nvSpPr>
                  <p:cNvPr id="54" name="CasellaDiTesto 1">
                    <a:extLst>
                      <a:ext uri="{FF2B5EF4-FFF2-40B4-BE49-F238E27FC236}">
                        <a16:creationId xmlns:a16="http://schemas.microsoft.com/office/drawing/2014/main" id="{99B7B787-44E6-DB1B-3E0C-0677A811FCA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04263" y="4410085"/>
                    <a:ext cx="3989656" cy="3276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FUTURE MAX SPEED</a:t>
                    </a:r>
                  </a:p>
                </p:txBody>
              </p:sp>
              <p:sp>
                <p:nvSpPr>
                  <p:cNvPr id="55" name="CasellaDiTesto 1">
                    <a:extLst>
                      <a:ext uri="{FF2B5EF4-FFF2-40B4-BE49-F238E27FC236}">
                        <a16:creationId xmlns:a16="http://schemas.microsoft.com/office/drawing/2014/main" id="{EBA41CCD-7460-89A9-68BC-7C1F2DFC5F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04263" y="4887449"/>
                    <a:ext cx="3989656" cy="3276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FUTURE SPEED CHECK</a:t>
                    </a:r>
                  </a:p>
                </p:txBody>
              </p:sp>
              <p:sp>
                <p:nvSpPr>
                  <p:cNvPr id="56" name="CasellaDiTesto 1">
                    <a:extLst>
                      <a:ext uri="{FF2B5EF4-FFF2-40B4-BE49-F238E27FC236}">
                        <a16:creationId xmlns:a16="http://schemas.microsoft.com/office/drawing/2014/main" id="{25D5FDD5-5375-F0E8-EB64-B7C3D86293E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04263" y="5374729"/>
                    <a:ext cx="3989656" cy="31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NEED TO DECELERATE</a:t>
                    </a:r>
                  </a:p>
                </p:txBody>
              </p:sp>
              <p:sp>
                <p:nvSpPr>
                  <p:cNvPr id="57" name="CasellaDiTesto 1">
                    <a:extLst>
                      <a:ext uri="{FF2B5EF4-FFF2-40B4-BE49-F238E27FC236}">
                        <a16:creationId xmlns:a16="http://schemas.microsoft.com/office/drawing/2014/main" id="{F2102F09-9985-A766-B6CE-E2AFAE56F50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17890" y="5857670"/>
                    <a:ext cx="3989656" cy="319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:r>
                      <a:rPr lang="it-IT" sz="1600" dirty="0"/>
                      <a:t>DON’T NEED TO DECELERATE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9" name="CasellaDiTesto 1">
                      <a:extLst>
                        <a:ext uri="{FF2B5EF4-FFF2-40B4-BE49-F238E27FC236}">
                          <a16:creationId xmlns:a16="http://schemas.microsoft.com/office/drawing/2014/main" id="{D9003D01-2928-4B16-CFB6-4C5B3A2CD02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71553" y="1239934"/>
                      <a:ext cx="213745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1pPr>
                      <a:lvl2pPr marL="742950" indent="-28575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2pPr>
                      <a:lvl3pPr marL="11430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3pPr>
                      <a:lvl4pPr marL="16002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4pPr>
                      <a:lvl5pPr marL="20574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9pPr>
                    </a:lstStyle>
                    <a:p>
                      <a:pPr ea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it-IT" sz="1400" dirty="0"/>
                    </a:p>
                  </p:txBody>
                </p:sp>
              </mc:Choice>
              <mc:Fallback xmlns="">
                <p:sp>
                  <p:nvSpPr>
                    <p:cNvPr id="1039" name="CasellaDiTesto 1">
                      <a:extLst>
                        <a:ext uri="{FF2B5EF4-FFF2-40B4-BE49-F238E27FC236}">
                          <a16:creationId xmlns:a16="http://schemas.microsoft.com/office/drawing/2014/main" id="{D9003D01-2928-4B16-CFB6-4C5B3A2CD0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171553" y="1239934"/>
                      <a:ext cx="213745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45455" b="-14894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0" name="CasellaDiTesto 1">
                      <a:extLst>
                        <a:ext uri="{FF2B5EF4-FFF2-40B4-BE49-F238E27FC236}">
                          <a16:creationId xmlns:a16="http://schemas.microsoft.com/office/drawing/2014/main" id="{C621BD3E-38AB-6550-F929-3A2CCB501D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9927" y="2810507"/>
                      <a:ext cx="213745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1pPr>
                      <a:lvl2pPr marL="742950" indent="-28575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2pPr>
                      <a:lvl3pPr marL="11430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3pPr>
                      <a:lvl4pPr marL="16002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4pPr>
                      <a:lvl5pPr marL="20574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9pPr>
                    </a:lstStyle>
                    <a:p>
                      <a:pPr ea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it-IT" sz="1400" dirty="0"/>
                    </a:p>
                  </p:txBody>
                </p:sp>
              </mc:Choice>
              <mc:Fallback xmlns="">
                <p:sp>
                  <p:nvSpPr>
                    <p:cNvPr id="1040" name="CasellaDiTesto 1">
                      <a:extLst>
                        <a:ext uri="{FF2B5EF4-FFF2-40B4-BE49-F238E27FC236}">
                          <a16:creationId xmlns:a16="http://schemas.microsoft.com/office/drawing/2014/main" id="{C621BD3E-38AB-6550-F929-3A2CCB501D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579927" y="2810507"/>
                      <a:ext cx="213745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091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8" name="CasellaDiTesto 1">
                      <a:extLst>
                        <a:ext uri="{FF2B5EF4-FFF2-40B4-BE49-F238E27FC236}">
                          <a16:creationId xmlns:a16="http://schemas.microsoft.com/office/drawing/2014/main" id="{100A60A0-E2B9-54CF-60C8-DC3E538DF80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5335" y="2798456"/>
                      <a:ext cx="213745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1pPr>
                      <a:lvl2pPr marL="742950" indent="-28575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2pPr>
                      <a:lvl3pPr marL="11430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3pPr>
                      <a:lvl4pPr marL="16002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4pPr>
                      <a:lvl5pPr marL="20574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9pPr>
                    </a:lstStyle>
                    <a:p>
                      <a:pPr ea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it-IT" sz="1400" dirty="0"/>
                    </a:p>
                  </p:txBody>
                </p:sp>
              </mc:Choice>
              <mc:Fallback xmlns="">
                <p:sp>
                  <p:nvSpPr>
                    <p:cNvPr id="1068" name="CasellaDiTesto 1">
                      <a:extLst>
                        <a:ext uri="{FF2B5EF4-FFF2-40B4-BE49-F238E27FC236}">
                          <a16:creationId xmlns:a16="http://schemas.microsoft.com/office/drawing/2014/main" id="{100A60A0-E2B9-54CF-60C8-DC3E538DF8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455335" y="2798456"/>
                      <a:ext cx="213745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091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9" name="CasellaDiTesto 1">
                      <a:extLst>
                        <a:ext uri="{FF2B5EF4-FFF2-40B4-BE49-F238E27FC236}">
                          <a16:creationId xmlns:a16="http://schemas.microsoft.com/office/drawing/2014/main" id="{96151EC4-4D88-4EFC-ED66-10A9837C1DA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67943" y="1238445"/>
                      <a:ext cx="213745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1pPr>
                      <a:lvl2pPr marL="742950" indent="-28575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2pPr>
                      <a:lvl3pPr marL="11430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3pPr>
                      <a:lvl4pPr marL="16002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4pPr>
                      <a:lvl5pPr marL="2057400" indent="-228600" eaLnBrk="0" hangingPunct="0"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000">
                          <a:solidFill>
                            <a:srgbClr val="414141"/>
                          </a:solidFill>
                          <a:latin typeface="Gill Sans Light" charset="0"/>
                          <a:ea typeface="ヒラギノ角ゴ ProN W3" charset="0"/>
                          <a:cs typeface="ヒラギノ角ゴ ProN W3" charset="0"/>
                          <a:sym typeface="Gill Sans Light" charset="0"/>
                        </a:defRPr>
                      </a:lvl9pPr>
                    </a:lstStyle>
                    <a:p>
                      <a:pPr ea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it-IT" sz="1400" dirty="0"/>
                    </a:p>
                  </p:txBody>
                </p:sp>
              </mc:Choice>
              <mc:Fallback xmlns="">
                <p:sp>
                  <p:nvSpPr>
                    <p:cNvPr id="1069" name="CasellaDiTesto 1">
                      <a:extLst>
                        <a:ext uri="{FF2B5EF4-FFF2-40B4-BE49-F238E27FC236}">
                          <a16:creationId xmlns:a16="http://schemas.microsoft.com/office/drawing/2014/main" id="{96151EC4-4D88-4EFC-ED66-10A9837C1D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267943" y="1238445"/>
                      <a:ext cx="213745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45455" b="-17391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asellaDiTesto 1">
                    <a:extLst>
                      <a:ext uri="{FF2B5EF4-FFF2-40B4-BE49-F238E27FC236}">
                        <a16:creationId xmlns:a16="http://schemas.microsoft.com/office/drawing/2014/main" id="{6FB28A3D-9A05-B6C0-B38B-EBBD46EE79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3923" y="2041288"/>
                    <a:ext cx="303319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1pPr>
                    <a:lvl2pPr marL="742950" indent="-28575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2pPr>
                    <a:lvl3pPr marL="11430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3pPr>
                    <a:lvl4pPr marL="16002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4pPr>
                    <a:lvl5pPr marL="2057400" indent="-228600" eaLnBrk="0" hangingPunct="0"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000">
                        <a:solidFill>
                          <a:srgbClr val="414141"/>
                        </a:solidFill>
                        <a:latin typeface="Gill Sans Light" charset="0"/>
                        <a:ea typeface="ヒラギノ角ゴ ProN W3" charset="0"/>
                        <a:cs typeface="ヒラギノ角ゴ ProN W3" charset="0"/>
                        <a:sym typeface="Gill Sans Light" charset="0"/>
                      </a:defRPr>
                    </a:lvl9pPr>
                  </a:lstStyle>
                  <a:p>
                    <a:pPr ea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sz="1600" dirty="0"/>
                  </a:p>
                </p:txBody>
              </p:sp>
            </mc:Choice>
            <mc:Fallback xmlns="">
              <p:sp>
                <p:nvSpPr>
                  <p:cNvPr id="62" name="CasellaDiTesto 1">
                    <a:extLst>
                      <a:ext uri="{FF2B5EF4-FFF2-40B4-BE49-F238E27FC236}">
                        <a16:creationId xmlns:a16="http://schemas.microsoft.com/office/drawing/2014/main" id="{6FB28A3D-9A05-B6C0-B38B-EBBD46EE79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73923" y="2041288"/>
                    <a:ext cx="303319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CasellaDiTesto 1">
                  <a:extLst>
                    <a:ext uri="{FF2B5EF4-FFF2-40B4-BE49-F238E27FC236}">
                      <a16:creationId xmlns:a16="http://schemas.microsoft.com/office/drawing/2014/main" id="{6A97E908-455B-5AE6-CE4E-A97B2C820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93473" y="1107867"/>
                  <a:ext cx="1981983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1pPr>
                  <a:lvl2pPr marL="742950" indent="-28575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2pPr>
                  <a:lvl3pPr marL="11430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3pPr>
                  <a:lvl4pPr marL="16002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4pPr>
                  <a:lvl5pPr marL="2057400" indent="-228600" eaLnBrk="0" hangingPunct="0"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rgbClr val="414141"/>
                      </a:solidFill>
                      <a:latin typeface="Gill Sans Light" charset="0"/>
                      <a:ea typeface="ヒラギノ角ゴ ProN W3" charset="0"/>
                      <a:cs typeface="ヒラギノ角ゴ ProN W3" charset="0"/>
                      <a:sym typeface="Gill Sans Light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024" name="CasellaDiTesto 1">
                  <a:extLst>
                    <a:ext uri="{FF2B5EF4-FFF2-40B4-BE49-F238E27FC236}">
                      <a16:creationId xmlns:a16="http://schemas.microsoft.com/office/drawing/2014/main" id="{6A97E908-455B-5AE6-CE4E-A97B2C820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93473" y="1107867"/>
                  <a:ext cx="198198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20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67" y="3286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5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CC80EA8-EA09-B4C6-449B-29C5C82D34C2}"/>
                  </a:ext>
                </a:extLst>
              </p14:cNvPr>
              <p14:cNvContentPartPr/>
              <p14:nvPr/>
            </p14:nvContentPartPr>
            <p14:xfrm>
              <a:off x="-55955" y="3762430"/>
              <a:ext cx="360" cy="3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CC80EA8-EA09-B4C6-449B-29C5C82D34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4595" y="37537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">
            <a:extLst>
              <a:ext uri="{FF2B5EF4-FFF2-40B4-BE49-F238E27FC236}">
                <a16:creationId xmlns:a16="http://schemas.microsoft.com/office/drawing/2014/main" id="{104B1C7B-0B7F-8407-3F02-35753BADC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546" y="25301"/>
            <a:ext cx="4334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/>
              <a:t>How to know when to decelerate?</a:t>
            </a:r>
          </a:p>
        </p:txBody>
      </p:sp>
      <p:sp>
        <p:nvSpPr>
          <p:cNvPr id="1037" name="CasellaDiTesto 1">
            <a:extLst>
              <a:ext uri="{FF2B5EF4-FFF2-40B4-BE49-F238E27FC236}">
                <a16:creationId xmlns:a16="http://schemas.microsoft.com/office/drawing/2014/main" id="{9F6FD5EE-D6D9-AA5D-18D2-58F740978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76" y="1140640"/>
            <a:ext cx="32770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just" eaLnBrk="1" hangingPunct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ideas, to see the full explanation see the documentation in the notebook.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CasellaDiTesto 1">
            <a:extLst>
              <a:ext uri="{FF2B5EF4-FFF2-40B4-BE49-F238E27FC236}">
                <a16:creationId xmlns:a16="http://schemas.microsoft.com/office/drawing/2014/main" id="{632F0257-B198-350D-D3B9-C713BE1A1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24" y="3082821"/>
            <a:ext cx="567160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just"/>
            <a:r>
              <a:rPr lang="en-US" sz="1600" dirty="0"/>
              <a:t>Calculate the intersection (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1600" dirty="0"/>
              <a:t>) between the vertical line passing through the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current maximum speed </a:t>
            </a:r>
            <a:r>
              <a:rPr lang="en-US" sz="1600" dirty="0"/>
              <a:t>and the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line with a deceleration of 2 m/s² passing through the considered speed point.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Set the current speed limit to be the minimum between the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current maximum speed </a:t>
            </a:r>
            <a:r>
              <a:rPr lang="en-US" sz="1600" dirty="0"/>
              <a:t>and the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rsec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tion 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oi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minimum value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 this specific case, the current speed coincide with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current maximum speed</a:t>
            </a:r>
            <a:r>
              <a:rPr lang="en-US" sz="1600" dirty="0">
                <a:solidFill>
                  <a:schemeClr val="tx1"/>
                </a:solidFill>
              </a:rPr>
              <a:t>).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If the current speed limit is less than the current speed, the velocity will be decreased. The check is repeated for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many points forward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eaLnBrk="1" hangingPunct="1"/>
            <a:endParaRPr lang="it-IT" sz="1600" b="1" dirty="0"/>
          </a:p>
        </p:txBody>
      </p:sp>
      <p:sp>
        <p:nvSpPr>
          <p:cNvPr id="1073" name="CasellaDiTesto 1">
            <a:extLst>
              <a:ext uri="{FF2B5EF4-FFF2-40B4-BE49-F238E27FC236}">
                <a16:creationId xmlns:a16="http://schemas.microsoft.com/office/drawing/2014/main" id="{A39A9776-D038-5DE4-8AE8-6FA6B3C99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76" y="2133051"/>
            <a:ext cx="3367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just" eaLnBrk="1" hangingPunct="1"/>
            <a:r>
              <a:rPr lang="en-US" sz="1600" dirty="0"/>
              <a:t>As example, consider these 2 situations: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5621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3">
                <a:extLst>
                  <a:ext uri="{FF2B5EF4-FFF2-40B4-BE49-F238E27FC236}">
                    <a16:creationId xmlns:a16="http://schemas.microsoft.com/office/drawing/2014/main" id="{294E6B36-9D34-C755-78D6-F685025DB0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210" y="1990038"/>
                <a:ext cx="2216812" cy="63539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TRAIN STATE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̈"/>
                          <m:ctrlP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3" name="Rettangolo 3">
                <a:extLst>
                  <a:ext uri="{FF2B5EF4-FFF2-40B4-BE49-F238E27FC236}">
                    <a16:creationId xmlns:a16="http://schemas.microsoft.com/office/drawing/2014/main" id="{294E6B36-9D34-C755-78D6-F685025DB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10" y="1990038"/>
                <a:ext cx="2216812" cy="635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4">
                <a:extLst>
                  <a:ext uri="{FF2B5EF4-FFF2-40B4-BE49-F238E27FC236}">
                    <a16:creationId xmlns:a16="http://schemas.microsoft.com/office/drawing/2014/main" id="{63126E7B-66EC-4A01-0C99-D0ED96424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468" y="1990038"/>
                <a:ext cx="2029108" cy="63539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INITIAL CONDITIONS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5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3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13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it-IT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3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it-IT" sz="135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4" name="Rettangolo 4">
                <a:extLst>
                  <a:ext uri="{FF2B5EF4-FFF2-40B4-BE49-F238E27FC236}">
                    <a16:creationId xmlns:a16="http://schemas.microsoft.com/office/drawing/2014/main" id="{63126E7B-66EC-4A01-0C99-D0ED96424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8" y="1990038"/>
                <a:ext cx="2029108" cy="635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529B14F1-72F0-0F3F-4339-605711D865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1584" y="3770698"/>
                <a:ext cx="1943060" cy="63539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DESIRED SPEED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it-IT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529B14F1-72F0-0F3F-4339-605711D86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4" y="3770698"/>
                <a:ext cx="1943060" cy="635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09ABF0E-1CB2-0569-4C5A-D03DFD9A3B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2329" y="3771204"/>
                <a:ext cx="2216816" cy="63539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D</a:t>
                </a:r>
                <a:r>
                  <a:rPr lang="it-IT" sz="1400" kern="0" dirty="0">
                    <a:solidFill>
                      <a:srgbClr val="FFFFFF"/>
                    </a:solidFill>
                    <a:latin typeface="Aptos"/>
                  </a:rPr>
                  <a:t>Y</a:t>
                </a: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NAMIC SIMULATION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IN: </a:t>
                </a:r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OUT: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it-IT" sz="135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09ABF0E-1CB2-0569-4C5A-D03DFD9A3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329" y="3771204"/>
                <a:ext cx="2216816" cy="635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8">
                <a:extLst>
                  <a:ext uri="{FF2B5EF4-FFF2-40B4-BE49-F238E27FC236}">
                    <a16:creationId xmlns:a16="http://schemas.microsoft.com/office/drawing/2014/main" id="{ADE14769-AB42-1910-12E5-5BDF07083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3115" y="2631169"/>
                <a:ext cx="2130018" cy="69623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INTEGRATOR 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IN: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OUT:</a:t>
                </a:r>
                <a14:m>
                  <m:oMath xmlns:m="http://schemas.openxmlformats.org/officeDocument/2006/math"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1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1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10" name="Rettangolo 8">
                <a:extLst>
                  <a:ext uri="{FF2B5EF4-FFF2-40B4-BE49-F238E27FC236}">
                    <a16:creationId xmlns:a16="http://schemas.microsoft.com/office/drawing/2014/main" id="{ADE14769-AB42-1910-12E5-5BDF0708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115" y="2631169"/>
                <a:ext cx="2130018" cy="696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9C1540-5BEB-7918-DA69-613DC920E538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321576" y="2307736"/>
            <a:ext cx="1491634" cy="0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5FD0EF2-72AA-86B1-A865-0E4937CD6F99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030022" y="2307736"/>
            <a:ext cx="1877961" cy="0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FB6EE7E-7741-7BAF-F93E-652C0FE7753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04644" y="4088396"/>
            <a:ext cx="1577686" cy="507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4" name="Connettore 2 15">
            <a:extLst>
              <a:ext uri="{FF2B5EF4-FFF2-40B4-BE49-F238E27FC236}">
                <a16:creationId xmlns:a16="http://schemas.microsoft.com/office/drawing/2014/main" id="{495DE9A1-1175-BC4D-A16A-9303195A75B0}"/>
              </a:ext>
            </a:extLst>
          </p:cNvPr>
          <p:cNvCxnSpPr>
            <a:cxnSpLocks/>
          </p:cNvCxnSpPr>
          <p:nvPr/>
        </p:nvCxnSpPr>
        <p:spPr>
          <a:xfrm>
            <a:off x="4323239" y="2631169"/>
            <a:ext cx="0" cy="1130198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5" name="Connettore diritto 22">
            <a:extLst>
              <a:ext uri="{FF2B5EF4-FFF2-40B4-BE49-F238E27FC236}">
                <a16:creationId xmlns:a16="http://schemas.microsoft.com/office/drawing/2014/main" id="{0387D2BB-6094-E0CD-D4B1-582426B436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98124" y="2307736"/>
            <a:ext cx="9858" cy="323433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</a:ln>
        </p:spPr>
      </p:cxnSp>
      <p:cxnSp>
        <p:nvCxnSpPr>
          <p:cNvPr id="16" name="Connettore 2 25">
            <a:extLst>
              <a:ext uri="{FF2B5EF4-FFF2-40B4-BE49-F238E27FC236}">
                <a16:creationId xmlns:a16="http://schemas.microsoft.com/office/drawing/2014/main" id="{32E82F65-640F-4C21-5980-6AF3E11B402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7898124" y="3327406"/>
            <a:ext cx="9859" cy="761496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7" name="Connettore diritto 26">
            <a:extLst>
              <a:ext uri="{FF2B5EF4-FFF2-40B4-BE49-F238E27FC236}">
                <a16:creationId xmlns:a16="http://schemas.microsoft.com/office/drawing/2014/main" id="{1C9E7E44-57C7-A2C4-961A-34F72009EAB4}"/>
              </a:ext>
            </a:extLst>
          </p:cNvPr>
          <p:cNvCxnSpPr>
            <a:cxnSpLocks/>
          </p:cNvCxnSpPr>
          <p:nvPr/>
        </p:nvCxnSpPr>
        <p:spPr>
          <a:xfrm flipH="1">
            <a:off x="5999138" y="4088396"/>
            <a:ext cx="1908844" cy="507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37">
                <a:extLst>
                  <a:ext uri="{FF2B5EF4-FFF2-40B4-BE49-F238E27FC236}">
                    <a16:creationId xmlns:a16="http://schemas.microsoft.com/office/drawing/2014/main" id="{1F5C0FBB-B75A-0756-52A9-866C1B0E2EA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541623" y="3808146"/>
                <a:ext cx="728030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14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acc>
                        </m:e>
                        <m:sub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𝒅𝒆𝒔</m:t>
                          </m:r>
                        </m:sub>
                      </m:sSub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18" name="CasellaDiTesto 37">
                <a:extLst>
                  <a:ext uri="{FF2B5EF4-FFF2-40B4-BE49-F238E27FC236}">
                    <a16:creationId xmlns:a16="http://schemas.microsoft.com/office/drawing/2014/main" id="{1F5C0FBB-B75A-0756-52A9-866C1B0E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23" y="3808146"/>
                <a:ext cx="728030" cy="292901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38">
                <a:extLst>
                  <a:ext uri="{FF2B5EF4-FFF2-40B4-BE49-F238E27FC236}">
                    <a16:creationId xmlns:a16="http://schemas.microsoft.com/office/drawing/2014/main" id="{A0FD7CC3-2F9B-6D60-362B-24ABF70614E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07669" y="2976573"/>
                <a:ext cx="728030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19" name="CasellaDiTesto 38">
                <a:extLst>
                  <a:ext uri="{FF2B5EF4-FFF2-40B4-BE49-F238E27FC236}">
                    <a16:creationId xmlns:a16="http://schemas.microsoft.com/office/drawing/2014/main" id="{A0FD7CC3-2F9B-6D60-362B-24ABF706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69" y="2976573"/>
                <a:ext cx="728030" cy="292901"/>
              </a:xfrm>
              <a:prstGeom prst="rect">
                <a:avLst/>
              </a:prstGeom>
              <a:blipFill>
                <a:blip r:embed="rId9"/>
                <a:stretch>
                  <a:fillRect l="-12500" r="-10000" b="-125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47">
                <a:extLst>
                  <a:ext uri="{FF2B5EF4-FFF2-40B4-BE49-F238E27FC236}">
                    <a16:creationId xmlns:a16="http://schemas.microsoft.com/office/drawing/2014/main" id="{BBEC5DF7-4AC6-7146-472B-188917734EF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438166" y="2050894"/>
                <a:ext cx="1172404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20" name="CasellaDiTesto 47">
                <a:extLst>
                  <a:ext uri="{FF2B5EF4-FFF2-40B4-BE49-F238E27FC236}">
                    <a16:creationId xmlns:a16="http://schemas.microsoft.com/office/drawing/2014/main" id="{BBEC5DF7-4AC6-7146-472B-188917734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66" y="2050894"/>
                <a:ext cx="1172404" cy="2929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48">
            <a:extLst>
              <a:ext uri="{FF2B5EF4-FFF2-40B4-BE49-F238E27FC236}">
                <a16:creationId xmlns:a16="http://schemas.microsoft.com/office/drawing/2014/main" id="{AFBA509C-05E4-8DDC-9930-EE57900AF7BF}"/>
              </a:ext>
            </a:extLst>
          </p:cNvPr>
          <p:cNvCxnSpPr>
            <a:cxnSpLocks/>
          </p:cNvCxnSpPr>
          <p:nvPr/>
        </p:nvCxnSpPr>
        <p:spPr>
          <a:xfrm flipV="1">
            <a:off x="5338532" y="2631169"/>
            <a:ext cx="0" cy="1130199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52">
                <a:extLst>
                  <a:ext uri="{FF2B5EF4-FFF2-40B4-BE49-F238E27FC236}">
                    <a16:creationId xmlns:a16="http://schemas.microsoft.com/office/drawing/2014/main" id="{F5D0893F-041A-4B56-B419-7EA2605527F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282525" y="2999867"/>
                <a:ext cx="1040035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22" name="CasellaDiTesto 52">
                <a:extLst>
                  <a:ext uri="{FF2B5EF4-FFF2-40B4-BE49-F238E27FC236}">
                    <a16:creationId xmlns:a16="http://schemas.microsoft.com/office/drawing/2014/main" id="{F5D0893F-041A-4B56-B419-7EA26055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25" y="2999867"/>
                <a:ext cx="1040035" cy="292901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53">
                <a:extLst>
                  <a:ext uri="{FF2B5EF4-FFF2-40B4-BE49-F238E27FC236}">
                    <a16:creationId xmlns:a16="http://schemas.microsoft.com/office/drawing/2014/main" id="{3CE74315-1B76-6767-43BC-89C677639C5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255420" y="3829480"/>
                <a:ext cx="1040035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23" name="CasellaDiTesto 53">
                <a:extLst>
                  <a:ext uri="{FF2B5EF4-FFF2-40B4-BE49-F238E27FC236}">
                    <a16:creationId xmlns:a16="http://schemas.microsoft.com/office/drawing/2014/main" id="{3CE74315-1B76-6767-43BC-89C67763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420" y="3829480"/>
                <a:ext cx="1040035" cy="292901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54">
                <a:extLst>
                  <a:ext uri="{FF2B5EF4-FFF2-40B4-BE49-F238E27FC236}">
                    <a16:creationId xmlns:a16="http://schemas.microsoft.com/office/drawing/2014/main" id="{A87E1A43-ED4E-F77B-F60B-4CB5B9B1C6A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06041" y="2034596"/>
                <a:ext cx="2194722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24" name="CasellaDiTesto 54">
                <a:extLst>
                  <a:ext uri="{FF2B5EF4-FFF2-40B4-BE49-F238E27FC236}">
                    <a16:creationId xmlns:a16="http://schemas.microsoft.com/office/drawing/2014/main" id="{A87E1A43-ED4E-F77B-F60B-4CB5B9B1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041" y="2034596"/>
                <a:ext cx="2194722" cy="2929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9" name="Connettore 2 15">
            <a:extLst>
              <a:ext uri="{FF2B5EF4-FFF2-40B4-BE49-F238E27FC236}">
                <a16:creationId xmlns:a16="http://schemas.microsoft.com/office/drawing/2014/main" id="{182558FC-AE34-E896-7E39-A602BD17A454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flipV="1">
            <a:off x="1233114" y="4406094"/>
            <a:ext cx="0" cy="635396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031" name="Connettore 2 15">
            <a:extLst>
              <a:ext uri="{FF2B5EF4-FFF2-40B4-BE49-F238E27FC236}">
                <a16:creationId xmlns:a16="http://schemas.microsoft.com/office/drawing/2014/main" id="{5A4B4A8A-FB60-589B-DC10-5B6C79682BAC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4921616" y="1339070"/>
            <a:ext cx="0" cy="650968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Rettangolo 8">
                <a:extLst>
                  <a:ext uri="{FF2B5EF4-FFF2-40B4-BE49-F238E27FC236}">
                    <a16:creationId xmlns:a16="http://schemas.microsoft.com/office/drawing/2014/main" id="{1DE80EEC-D94C-2D30-25C9-B50EFEEACB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8128" y="507840"/>
                <a:ext cx="2447744" cy="79517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anchor="ctr" anchorCtr="1" compatLnSpc="1">
                <a:no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400" dirty="0">
                    <a:solidFill>
                      <a:srgbClr val="FFFFFF"/>
                    </a:solidFill>
                    <a:latin typeface="Aptos"/>
                  </a:rPr>
                  <a:t>CONVERSION TO CARTESIAN</a:t>
                </a: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IN:</a:t>
                </a:r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OUT: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100" dirty="0">
                    <a:solidFill>
                      <a:schemeClr val="bg1"/>
                    </a:solidFill>
                    <a:latin typeface="Apto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it-I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100" dirty="0">
                  <a:solidFill>
                    <a:schemeClr val="bg1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1034" name="Rettangolo 8">
                <a:extLst>
                  <a:ext uri="{FF2B5EF4-FFF2-40B4-BE49-F238E27FC236}">
                    <a16:creationId xmlns:a16="http://schemas.microsoft.com/office/drawing/2014/main" id="{1DE80EEC-D94C-2D30-25C9-B50EFEEAC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128" y="507840"/>
                <a:ext cx="2447744" cy="7951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Come iniziare a mappare con OpenStreetMaps | Paolo Montevecchi">
            <a:extLst>
              <a:ext uri="{FF2B5EF4-FFF2-40B4-BE49-F238E27FC236}">
                <a16:creationId xmlns:a16="http://schemas.microsoft.com/office/drawing/2014/main" id="{96DED049-588A-911E-71C9-272EBD344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3" y="5041490"/>
            <a:ext cx="1173862" cy="9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CasellaDiTesto 54">
                <a:extLst>
                  <a:ext uri="{FF2B5EF4-FFF2-40B4-BE49-F238E27FC236}">
                    <a16:creationId xmlns:a16="http://schemas.microsoft.com/office/drawing/2014/main" id="{A07E844C-48F0-A7A4-B068-00CEB1DF2CB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240156" y="1508858"/>
                <a:ext cx="2194722" cy="2929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68580" tIns="34290" rIns="68580" bIns="34290" anchor="t" anchorCtr="1" compatLnSpc="1">
                <a:spAutoFit/>
              </a:bodyPr>
              <a:lstStyle/>
              <a:p>
                <a:pPr algn="ctr" defTabSz="6858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̈"/>
                          <m:ctrlP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1037" name="CasellaDiTesto 54">
                <a:extLst>
                  <a:ext uri="{FF2B5EF4-FFF2-40B4-BE49-F238E27FC236}">
                    <a16:creationId xmlns:a16="http://schemas.microsoft.com/office/drawing/2014/main" id="{A07E844C-48F0-A7A4-B068-00CEB1DF2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56" y="1508858"/>
                <a:ext cx="2194722" cy="292901"/>
              </a:xfrm>
              <a:prstGeom prst="rect">
                <a:avLst/>
              </a:prstGeom>
              <a:blipFill>
                <a:blip r:embed="rId16"/>
                <a:stretch>
                  <a:fillRect b="-125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Connettore 2 15">
            <a:extLst>
              <a:ext uri="{FF2B5EF4-FFF2-40B4-BE49-F238E27FC236}">
                <a16:creationId xmlns:a16="http://schemas.microsoft.com/office/drawing/2014/main" id="{B17A4B98-157E-3756-28AE-9B1200FFB238}"/>
              </a:ext>
            </a:extLst>
          </p:cNvPr>
          <p:cNvCxnSpPr>
            <a:cxnSpLocks/>
          </p:cNvCxnSpPr>
          <p:nvPr/>
        </p:nvCxnSpPr>
        <p:spPr>
          <a:xfrm>
            <a:off x="5853960" y="912619"/>
            <a:ext cx="919276" cy="0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pic>
        <p:nvPicPr>
          <p:cNvPr id="1045" name="Immagine 1044">
            <a:extLst>
              <a:ext uri="{FF2B5EF4-FFF2-40B4-BE49-F238E27FC236}">
                <a16:creationId xmlns:a16="http://schemas.microsoft.com/office/drawing/2014/main" id="{66B02857-C8F1-B8F5-A395-514B8E4312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5765" y="493720"/>
            <a:ext cx="1170587" cy="795172"/>
          </a:xfrm>
          <a:prstGeom prst="rect">
            <a:avLst/>
          </a:prstGeom>
        </p:spPr>
      </p:pic>
      <p:sp>
        <p:nvSpPr>
          <p:cNvPr id="1048" name="CasellaDiTesto 1">
            <a:extLst>
              <a:ext uri="{FF2B5EF4-FFF2-40B4-BE49-F238E27FC236}">
                <a16:creationId xmlns:a16="http://schemas.microsoft.com/office/drawing/2014/main" id="{1C3727FF-38CD-9450-0597-6A5CAC804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022" y="622699"/>
            <a:ext cx="750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plot</a:t>
            </a:r>
            <a:endParaRPr lang="it-IT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PDF] Kinematic Model of a Logistic Train with a Double Ackermann Steering  System | Semantic Scholar">
            <a:extLst>
              <a:ext uri="{FF2B5EF4-FFF2-40B4-BE49-F238E27FC236}">
                <a16:creationId xmlns:a16="http://schemas.microsoft.com/office/drawing/2014/main" id="{4654DD87-AB8B-142A-E20F-5460F21B6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5" t="4730"/>
          <a:stretch/>
        </p:blipFill>
        <p:spPr bwMode="auto">
          <a:xfrm>
            <a:off x="4071749" y="4463389"/>
            <a:ext cx="1637975" cy="146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1">
            <a:extLst>
              <a:ext uri="{FF2B5EF4-FFF2-40B4-BE49-F238E27FC236}">
                <a16:creationId xmlns:a16="http://schemas.microsoft.com/office/drawing/2014/main" id="{5E6F195D-8EBC-6796-9836-C69E03BF3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78" y="174436"/>
            <a:ext cx="24477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simulation scheme:</a:t>
            </a:r>
          </a:p>
        </p:txBody>
      </p:sp>
    </p:spTree>
    <p:extLst>
      <p:ext uri="{BB962C8B-B14F-4D97-AF65-F5344CB8AC3E}">
        <p14:creationId xmlns:p14="http://schemas.microsoft.com/office/powerpoint/2010/main" val="78724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2512699" y="143671"/>
            <a:ext cx="4118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Behaviour of the Train: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752" y="-3589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7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048FE8-E986-746D-06F1-2D72C1046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1"/>
          <a:stretch/>
        </p:blipFill>
        <p:spPr>
          <a:xfrm>
            <a:off x="136514" y="727587"/>
            <a:ext cx="8870969" cy="54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8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E17735-4FC1-0529-A555-C44DAC83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1" y="3429000"/>
            <a:ext cx="5869858" cy="25225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9EBD1D3-4D1D-A3A8-BEB3-AD1847FFD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61" y="783149"/>
            <a:ext cx="5702709" cy="2496835"/>
          </a:xfrm>
          <a:prstGeom prst="rect">
            <a:avLst/>
          </a:prstGeom>
        </p:spPr>
      </p:pic>
      <p:sp>
        <p:nvSpPr>
          <p:cNvPr id="16" name="CasellaDiTesto 1">
            <a:extLst>
              <a:ext uri="{FF2B5EF4-FFF2-40B4-BE49-F238E27FC236}">
                <a16:creationId xmlns:a16="http://schemas.microsoft.com/office/drawing/2014/main" id="{661F5DA1-9C32-D15C-F9F3-DFB564CC6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271" y="9836"/>
            <a:ext cx="3431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Intrinsic Data - Front Bogie</a:t>
            </a:r>
          </a:p>
        </p:txBody>
      </p:sp>
    </p:spTree>
    <p:extLst>
      <p:ext uri="{BB962C8B-B14F-4D97-AF65-F5344CB8AC3E}">
        <p14:creationId xmlns:p14="http://schemas.microsoft.com/office/powerpoint/2010/main" val="225084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b="1" i="0" dirty="0">
              <a:solidFill>
                <a:srgbClr val="1F2124"/>
              </a:solidFill>
              <a:effectLst/>
              <a:highlight>
                <a:srgbClr val="F8F8F8"/>
              </a:highlight>
              <a:latin typeface="Tisa Offc Serif Pro Thin" panose="020F0502020204030204" pitchFamily="2" charset="0"/>
              <a:cs typeface="Kartika" panose="020B0502040204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AB5BD-48BB-D8F8-219F-B3B2AF1E0E86}"/>
              </a:ext>
            </a:extLst>
          </p:cNvPr>
          <p:cNvSpPr txBox="1"/>
          <p:nvPr/>
        </p:nvSpPr>
        <p:spPr>
          <a:xfrm>
            <a:off x="3648243" y="6386499"/>
            <a:ext cx="43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i="0" dirty="0">
                <a:solidFill>
                  <a:schemeClr val="bg1"/>
                </a:solidFill>
                <a:effectLst/>
                <a:latin typeface="Sabon Next LT" panose="02000500000000000000" pitchFamily="2" charset="0"/>
                <a:cs typeface="Sabon Next LT" panose="02000500000000000000" pitchFamily="2" charset="0"/>
              </a:rPr>
              <a:t>Scuola Superiore Sant’Anna</a:t>
            </a:r>
          </a:p>
        </p:txBody>
      </p:sp>
      <p:pic>
        <p:nvPicPr>
          <p:cNvPr id="1028" name="Picture 4" descr="Assegno di ricerca – Scuola Superiore Sant'Anna, Pisa – SISEC">
            <a:extLst>
              <a:ext uri="{FF2B5EF4-FFF2-40B4-BE49-F238E27FC236}">
                <a16:creationId xmlns:a16="http://schemas.microsoft.com/office/drawing/2014/main" id="{96E97431-F650-2965-E583-76411AE8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5" y="10293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D5D30-2949-A04B-0521-DB2B514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9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A7A1298-FCAB-3E03-272F-3D1B214C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" t="894"/>
          <a:stretch/>
        </p:blipFill>
        <p:spPr>
          <a:xfrm>
            <a:off x="1683826" y="690081"/>
            <a:ext cx="5847180" cy="279051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87546CE-504E-F820-3696-0F2E5DEE7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7" b="1"/>
          <a:stretch/>
        </p:blipFill>
        <p:spPr>
          <a:xfrm>
            <a:off x="1612995" y="3480598"/>
            <a:ext cx="5914060" cy="2875752"/>
          </a:xfrm>
          <a:prstGeom prst="rect">
            <a:avLst/>
          </a:prstGeom>
        </p:spPr>
      </p:pic>
      <p:sp>
        <p:nvSpPr>
          <p:cNvPr id="14" name="CasellaDiTesto 1">
            <a:extLst>
              <a:ext uri="{FF2B5EF4-FFF2-40B4-BE49-F238E27FC236}">
                <a16:creationId xmlns:a16="http://schemas.microsoft.com/office/drawing/2014/main" id="{4713658A-E2F4-DF46-520A-F3353F56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027" y="0"/>
            <a:ext cx="36327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Cartesian Data - Front Bogie</a:t>
            </a:r>
          </a:p>
        </p:txBody>
      </p:sp>
    </p:spTree>
    <p:extLst>
      <p:ext uri="{BB962C8B-B14F-4D97-AF65-F5344CB8AC3E}">
        <p14:creationId xmlns:p14="http://schemas.microsoft.com/office/powerpoint/2010/main" val="1104573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DBBC47B1A3840AF1529C1F1B7A50E" ma:contentTypeVersion="5" ma:contentTypeDescription="Create a new document." ma:contentTypeScope="" ma:versionID="6878bfded85dacc5a4ea4e4d1a640981">
  <xsd:schema xmlns:xsd="http://www.w3.org/2001/XMLSchema" xmlns:xs="http://www.w3.org/2001/XMLSchema" xmlns:p="http://schemas.microsoft.com/office/2006/metadata/properties" xmlns:ns3="7c5a711a-e250-49d5-aa2e-46030db75eba" targetNamespace="http://schemas.microsoft.com/office/2006/metadata/properties" ma:root="true" ma:fieldsID="becd33e6e265ae5e544f1ed950eee5f4" ns3:_="">
    <xsd:import namespace="7c5a711a-e250-49d5-aa2e-46030db75eb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5a711a-e250-49d5-aa2e-46030db75eb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11FADC-F12F-4C68-AB8F-3857F77F8B92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7c5a711a-e250-49d5-aa2e-46030db75eb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1805EE8-28AA-4511-A4D4-5C5048C83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5a711a-e250-49d5-aa2e-46030db75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01792E-80F5-42F3-833D-B20892EE8F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TrainProj</Template>
  <TotalTime>1</TotalTime>
  <Words>761</Words>
  <Application>Microsoft Office PowerPoint</Application>
  <PresentationFormat>On-screen Show (4:3)</PresentationFormat>
  <Paragraphs>120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Calibri</vt:lpstr>
      <vt:lpstr>Cambria Math</vt:lpstr>
      <vt:lpstr>Gill Sans Light</vt:lpstr>
      <vt:lpstr>Sabon Next LT</vt:lpstr>
      <vt:lpstr>Sitka Small Semibold</vt:lpstr>
      <vt:lpstr>system-ui</vt:lpstr>
      <vt:lpstr>Tisa Offc Serif Pro Thin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Vivai</dc:creator>
  <cp:lastModifiedBy>Andrea Vivai</cp:lastModifiedBy>
  <cp:revision>11</cp:revision>
  <dcterms:created xsi:type="dcterms:W3CDTF">2024-07-25T10:06:07Z</dcterms:created>
  <dcterms:modified xsi:type="dcterms:W3CDTF">2025-06-25T23:24:48Z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0x0101008BCDBBC47B1A3840AF1529C1F1B7A50E</vt:lpwstr>
  </property>
</Properties>
</file>